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sldIdLst>
    <p:sldId id="306" r:id="rId2"/>
    <p:sldId id="407" r:id="rId3"/>
    <p:sldId id="424" r:id="rId4"/>
    <p:sldId id="408" r:id="rId5"/>
    <p:sldId id="427" r:id="rId6"/>
    <p:sldId id="409" r:id="rId7"/>
    <p:sldId id="428" r:id="rId8"/>
    <p:sldId id="410" r:id="rId9"/>
    <p:sldId id="411" r:id="rId10"/>
    <p:sldId id="426" r:id="rId11"/>
    <p:sldId id="425" r:id="rId12"/>
    <p:sldId id="412" r:id="rId13"/>
    <p:sldId id="413" r:id="rId14"/>
    <p:sldId id="419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20" r:id="rId23"/>
    <p:sldId id="421" r:id="rId2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6482" autoAdjust="0"/>
  </p:normalViewPr>
  <p:slideViewPr>
    <p:cSldViewPr>
      <p:cViewPr>
        <p:scale>
          <a:sx n="90" d="100"/>
          <a:sy n="90" d="100"/>
        </p:scale>
        <p:origin x="-239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en-US" b="1" dirty="0" smtClean="0"/>
              <a:t>					Path tracing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incoming radiance </a:t>
            </a:r>
            <a:r>
              <a:rPr lang="en-US" dirty="0"/>
              <a:t>information</a:t>
            </a:r>
            <a:br>
              <a:rPr lang="en-US" dirty="0"/>
            </a:br>
            <a:r>
              <a:rPr lang="en-US" dirty="0" smtClean="0"/>
              <a:t>[</a:t>
            </a:r>
            <a:r>
              <a:rPr lang="en-US" dirty="0" err="1" smtClean="0"/>
              <a:t>Vorba</a:t>
            </a:r>
            <a:r>
              <a:rPr lang="en-US" dirty="0" smtClean="0"/>
              <a:t> </a:t>
            </a:r>
            <a:r>
              <a:rPr lang="en-US" dirty="0"/>
              <a:t>et al. 2014]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pSp>
        <p:nvGrpSpPr>
          <p:cNvPr id="15" name="Skupina 14"/>
          <p:cNvGrpSpPr/>
          <p:nvPr/>
        </p:nvGrpSpPr>
        <p:grpSpPr>
          <a:xfrm>
            <a:off x="0" y="1371600"/>
            <a:ext cx="9753600" cy="5486400"/>
            <a:chOff x="0" y="30832"/>
            <a:chExt cx="9753600" cy="5486400"/>
          </a:xfrm>
        </p:grpSpPr>
        <p:sp>
          <p:nvSpPr>
            <p:cNvPr id="10" name="Zástupný symbol pro číslo snímku 4"/>
            <p:cNvSpPr txBox="1">
              <a:spLocks/>
            </p:cNvSpPr>
            <p:nvPr/>
          </p:nvSpPr>
          <p:spPr>
            <a:xfrm>
              <a:off x="6553200" y="4969545"/>
              <a:ext cx="2133600" cy="27384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ln>
                    <a:solidFill>
                      <a:srgbClr val="FFFFFF"/>
                    </a:solidFill>
                  </a:ln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fld id="{0C9EF6A4-C9A0-4F44-AA83-5864878FA867}" type="slidenum">
                <a:rPr lang="en-US" smtClean="0">
                  <a:solidFill>
                    <a:srgbClr val="413B36">
                      <a:tint val="75000"/>
                    </a:srgbClr>
                  </a:solidFill>
                  <a:latin typeface="Arial"/>
                </a:rPr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t>10</a:t>
              </a:fld>
              <a:endParaRPr lang="en-US">
                <a:solidFill>
                  <a:srgbClr val="413B36">
                    <a:tint val="75000"/>
                  </a:srgbClr>
                </a:solidFill>
                <a:latin typeface="Arial"/>
              </a:endParaRPr>
            </a:p>
          </p:txBody>
        </p:sp>
        <p:pic>
          <p:nvPicPr>
            <p:cNvPr id="11" name="Picture 2" descr="C:\Users\Jirka\projects\import\presentations\main\images\results\livingroom\bdp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0832"/>
              <a:ext cx="9753600" cy="5486400"/>
            </a:xfrm>
            <a:prstGeom prst="rect">
              <a:avLst/>
            </a:prstGeom>
            <a:noFill/>
          </p:spPr>
        </p:pic>
        <p:pic>
          <p:nvPicPr>
            <p:cNvPr id="12" name="Picture 3" descr="C:\Users\Jirka\projects\import\presentations\main\images\results\livingroom\bdpt_detail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24207"/>
              <a:ext cx="2057400" cy="153542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457200" y="3916170"/>
              <a:ext cx="964800" cy="720000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499992" y="183232"/>
              <a:ext cx="4650220" cy="461665"/>
            </a:xfrm>
            <a:prstGeom prst="rect">
              <a:avLst/>
            </a:prstGeom>
            <a:solidFill>
              <a:srgbClr val="413B36">
                <a:alpha val="32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  <a:latin typeface="Arial"/>
                </a:rPr>
                <a:t>Bidirectional path tracing (1h)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55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“Guiding” by incoming </a:t>
            </a:r>
            <a:r>
              <a:rPr lang="en-US" dirty="0"/>
              <a:t>radiance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Vorba</a:t>
            </a:r>
            <a:r>
              <a:rPr lang="en-US" dirty="0"/>
              <a:t> et al. 2014]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pSp>
        <p:nvGrpSpPr>
          <p:cNvPr id="10" name="Skupina 9"/>
          <p:cNvGrpSpPr/>
          <p:nvPr/>
        </p:nvGrpSpPr>
        <p:grpSpPr>
          <a:xfrm>
            <a:off x="0" y="1371601"/>
            <a:ext cx="9753600" cy="5486399"/>
            <a:chOff x="0" y="-171450"/>
            <a:chExt cx="9753600" cy="5486399"/>
          </a:xfrm>
        </p:grpSpPr>
        <p:sp>
          <p:nvSpPr>
            <p:cNvPr id="16" name="Zástupný symbol pro číslo snímku 4"/>
            <p:cNvSpPr txBox="1">
              <a:spLocks/>
            </p:cNvSpPr>
            <p:nvPr/>
          </p:nvSpPr>
          <p:spPr>
            <a:xfrm>
              <a:off x="6553200" y="4767263"/>
              <a:ext cx="2133600" cy="27384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ln>
                    <a:solidFill>
                      <a:srgbClr val="FFFFFF"/>
                    </a:solidFill>
                  </a:ln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fld id="{0C9EF6A4-C9A0-4F44-AA83-5864878FA867}" type="slidenum">
                <a:rPr lang="en-US" smtClean="0">
                  <a:solidFill>
                    <a:srgbClr val="413B36">
                      <a:tint val="75000"/>
                    </a:srgbClr>
                  </a:solidFill>
                  <a:latin typeface="Arial"/>
                </a:rPr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t>11</a:t>
              </a:fld>
              <a:endParaRPr lang="en-US">
                <a:solidFill>
                  <a:srgbClr val="413B36">
                    <a:tint val="75000"/>
                  </a:srgbClr>
                </a:solidFill>
                <a:latin typeface="Arial"/>
              </a:endParaRPr>
            </a:p>
          </p:txBody>
        </p:sp>
        <p:pic>
          <p:nvPicPr>
            <p:cNvPr id="17" name="Picture 2" descr="C:\Users\Jirka\projects\import\presentations\main\images\results\livingroom\bdpt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-171450"/>
              <a:ext cx="9753600" cy="5486399"/>
            </a:xfrm>
            <a:prstGeom prst="rect">
              <a:avLst/>
            </a:prstGeom>
            <a:noFill/>
          </p:spPr>
        </p:pic>
        <p:pic>
          <p:nvPicPr>
            <p:cNvPr id="18" name="Picture 3" descr="C:\Users\Jirka\projects\import\presentations\main\images\results\livingroom\bdpt_detail1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81747" y="121925"/>
              <a:ext cx="2055905" cy="153542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19" name="Obdélník 18"/>
            <p:cNvSpPr/>
            <p:nvPr/>
          </p:nvSpPr>
          <p:spPr>
            <a:xfrm>
              <a:off x="457200" y="3713888"/>
              <a:ext cx="964800" cy="720000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3419872" y="-19050"/>
              <a:ext cx="5730340" cy="461665"/>
            </a:xfrm>
            <a:prstGeom prst="rect">
              <a:avLst/>
            </a:prstGeom>
            <a:solidFill>
              <a:srgbClr val="413B36">
                <a:alpha val="32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  <a:latin typeface="Arial"/>
                </a:rPr>
                <a:t>Guided bidirectional path tracing (1h)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4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BRDF </a:t>
            </a:r>
            <a:r>
              <a:rPr lang="en-US" dirty="0" smtClean="0"/>
              <a:t>i</a:t>
            </a:r>
            <a:r>
              <a:rPr lang="en-US" dirty="0" smtClean="0"/>
              <a:t>mportance</a:t>
            </a:r>
            <a:r>
              <a:rPr lang="cs-CZ" dirty="0" smtClean="0"/>
              <a:t>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see </a:t>
            </a:r>
            <a:r>
              <a:rPr lang="en-US" dirty="0"/>
              <a:t>what happens when the pdf is </a:t>
            </a:r>
            <a:r>
              <a:rPr lang="en-US" b="1" dirty="0" smtClean="0"/>
              <a:t>exactly proportional</a:t>
            </a:r>
            <a:r>
              <a:rPr lang="en-US" dirty="0" smtClean="0"/>
              <a:t> to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 cos </a:t>
            </a:r>
            <a:r>
              <a:rPr lang="cs-CZ" dirty="0" err="1">
                <a:latin typeface="Symbol" pitchFamily="18" charset="2"/>
              </a:rPr>
              <a:t>q</a:t>
            </a:r>
            <a:r>
              <a:rPr lang="cs-CZ" baseline="-25000" dirty="0" err="1"/>
              <a:t>i</a:t>
            </a:r>
            <a:r>
              <a:rPr lang="cs-CZ" dirty="0"/>
              <a:t> ?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en-US" dirty="0" smtClean="0"/>
              <a:t>Normalization (recall that a pdf must integrate to </a:t>
            </a:r>
            <a:r>
              <a:rPr lang="cs-CZ" dirty="0" smtClean="0"/>
              <a:t>1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406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68389"/>
              </p:ext>
            </p:extLst>
          </p:nvPr>
        </p:nvGraphicFramePr>
        <p:xfrm>
          <a:off x="3036090" y="3831158"/>
          <a:ext cx="38036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2" name="Rovnice" r:id="rId3" imgW="1650960" imgH="596880" progId="Equation.3">
                  <p:embed/>
                </p:oleObj>
              </mc:Choice>
              <mc:Fallback>
                <p:oleObj name="Rovnice" r:id="rId3" imgW="16509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0" y="3831158"/>
                        <a:ext cx="3803650" cy="1368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93746"/>
              </p:ext>
            </p:extLst>
          </p:nvPr>
        </p:nvGraphicFramePr>
        <p:xfrm>
          <a:off x="2582863" y="2617093"/>
          <a:ext cx="3978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3" name="Rovnice" r:id="rId5" imgW="1726920" imgH="228600" progId="Equation.3">
                  <p:embed/>
                </p:oleObj>
              </mc:Choice>
              <mc:Fallback>
                <p:oleObj name="Rovnice" r:id="rId5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2617093"/>
                        <a:ext cx="3978275" cy="523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08397"/>
              </p:ext>
            </p:extLst>
          </p:nvPr>
        </p:nvGraphicFramePr>
        <p:xfrm>
          <a:off x="1783464" y="4047902"/>
          <a:ext cx="11699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4" name="Rovnice" r:id="rId7" imgW="507960" imgH="215640" progId="Equation.3">
                  <p:embed/>
                </p:oleObj>
              </mc:Choice>
              <mc:Fallback>
                <p:oleObj name="Rovnice" r:id="rId7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64" y="4047902"/>
                        <a:ext cx="1169988" cy="495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767242" y="4335487"/>
            <a:ext cx="5973110" cy="1901825"/>
            <a:chOff x="2123728" y="3861048"/>
            <a:chExt cx="5973110" cy="1901825"/>
          </a:xfrm>
        </p:grpSpPr>
        <p:sp>
          <p:nvSpPr>
            <p:cNvPr id="10" name="TextBox 9"/>
            <p:cNvSpPr txBox="1"/>
            <p:nvPr/>
          </p:nvSpPr>
          <p:spPr>
            <a:xfrm>
              <a:off x="2123728" y="5301208"/>
              <a:ext cx="5973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The normalization factor is nothing but the reflectance </a:t>
              </a:r>
              <a:r>
                <a:rPr lang="cs-CZ" sz="2400" dirty="0" smtClean="0">
                  <a:latin typeface="Symbol" pitchFamily="18" charset="2"/>
                </a:rPr>
                <a:t>r</a:t>
              </a:r>
              <a:endParaRPr lang="en-US" sz="2400" dirty="0">
                <a:latin typeface="Symbol" pitchFamily="18" charset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861048"/>
              <a:ext cx="396044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843808" y="4738792"/>
              <a:ext cx="48980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420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4653136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2060848"/>
            <a:ext cx="87129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BRDF IS </a:t>
            </a:r>
            <a:r>
              <a:rPr lang="en-US" dirty="0" smtClean="0"/>
              <a:t>in a path tracer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Throughput update for a general </a:t>
            </a:r>
            <a:r>
              <a:rPr lang="en-US" dirty="0" smtClean="0">
                <a:latin typeface="+mj-lt"/>
                <a:cs typeface="Courier New" pitchFamily="49" charset="0"/>
              </a:rPr>
              <a:t>pdf</a:t>
            </a:r>
            <a:endParaRPr lang="cs-CZ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		...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2000" b="1" dirty="0" smtClean="0">
                <a:latin typeface="Courier New" pitchFamily="49" charset="0"/>
              </a:rPr>
              <a:t>dot(</a:t>
            </a:r>
            <a:r>
              <a:rPr lang="cs-CZ" sz="2000" b="1" dirty="0" smtClean="0">
                <a:latin typeface="Courier New" pitchFamily="49" charset="0"/>
              </a:rPr>
              <a:t>.</a:t>
            </a:r>
            <a:r>
              <a:rPr lang="en-US" sz="2000" b="1" dirty="0" smtClean="0">
                <a:latin typeface="Courier New" pitchFamily="49" charset="0"/>
              </a:rPr>
              <a:t>) / (</a:t>
            </a:r>
            <a:r>
              <a:rPr lang="cs-CZ" sz="2000" b="1" dirty="0" smtClean="0">
                <a:latin typeface="Courier New" pitchFamily="49" charset="0"/>
              </a:rPr>
              <a:t> </a:t>
            </a:r>
            <a:r>
              <a:rPr lang="el-GR" sz="20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p</a:t>
            </a:r>
            <a:r>
              <a:rPr lang="cs-CZ" sz="2000" b="1" dirty="0" smtClean="0">
                <a:latin typeface="Courier New" pitchFamily="49" charset="0"/>
              </a:rPr>
              <a:t>(w</a:t>
            </a:r>
            <a:r>
              <a:rPr lang="en-US" sz="2000" b="1" dirty="0" err="1" smtClean="0">
                <a:latin typeface="Courier New" pitchFamily="49" charset="0"/>
              </a:rPr>
              <a:t>i</a:t>
            </a:r>
            <a:r>
              <a:rPr lang="cs-CZ" sz="2000" b="1" dirty="0" smtClean="0">
                <a:latin typeface="Courier New" pitchFamily="49" charset="0"/>
              </a:rPr>
              <a:t>) </a:t>
            </a:r>
            <a:r>
              <a:rPr lang="en-US" sz="2000" b="1" dirty="0" smtClean="0">
                <a:latin typeface="Courier New" pitchFamily="49" charset="0"/>
              </a:rPr>
              <a:t>)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A pdf that is exactly </a:t>
            </a:r>
            <a:r>
              <a:rPr lang="en-US" dirty="0" smtClean="0">
                <a:latin typeface="+mj-lt"/>
                <a:cs typeface="Courier New" pitchFamily="49" charset="0"/>
              </a:rPr>
              <a:t>proportional to BRDF * cos keeps the throughput constant because the different terms cancel out!</a:t>
            </a:r>
            <a:endParaRPr lang="cs-CZ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Physicists and nuclear engineers call this the “</a:t>
            </a:r>
            <a:r>
              <a:rPr lang="en-US" b="1" dirty="0" smtClean="0"/>
              <a:t>analog</a:t>
            </a:r>
            <a:r>
              <a:rPr lang="en-US" dirty="0" smtClean="0"/>
              <a:t>” simulation, because this is how real </a:t>
            </a:r>
            <a:r>
              <a:rPr lang="en-US" dirty="0" smtClean="0"/>
              <a:t>particles </a:t>
            </a:r>
            <a:r>
              <a:rPr lang="en-US" dirty="0" smtClean="0"/>
              <a:t>behave.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407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64675"/>
              </p:ext>
            </p:extLst>
          </p:nvPr>
        </p:nvGraphicFramePr>
        <p:xfrm>
          <a:off x="2290763" y="4057253"/>
          <a:ext cx="4560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6" name="Rovnice" r:id="rId3" imgW="1981080" imgH="228600" progId="Equation.3">
                  <p:embed/>
                </p:oleObj>
              </mc:Choice>
              <mc:Fallback>
                <p:oleObj name="Rovnice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057253"/>
                        <a:ext cx="4560887" cy="523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Direct illumination calculation in a path tracer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9219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illumination</a:t>
            </a:r>
            <a:r>
              <a:rPr lang="cs-CZ" dirty="0" smtClean="0"/>
              <a:t>: </a:t>
            </a:r>
            <a:r>
              <a:rPr lang="en-US" dirty="0" smtClean="0"/>
              <a:t>Two strategies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804248" y="5901115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+mj-lt"/>
              </a:rPr>
              <a:t>Image: Alexander </a:t>
            </a:r>
            <a:r>
              <a:rPr lang="cs-CZ" sz="1400" dirty="0" err="1" smtClean="0">
                <a:latin typeface="+mj-lt"/>
              </a:rPr>
              <a:t>Wilkie</a:t>
            </a:r>
            <a:endParaRPr lang="en-US" sz="1400" dirty="0">
              <a:latin typeface="+mj-lt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860032" y="3421707"/>
            <a:ext cx="4208682" cy="2455565"/>
            <a:chOff x="4860032" y="3421707"/>
            <a:chExt cx="4208682" cy="24555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421707"/>
              <a:ext cx="4208682" cy="245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>
            <a:xfrm>
              <a:off x="6444208" y="4077072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700200" y="5157192"/>
              <a:ext cx="136851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</a:t>
            </a:r>
            <a:r>
              <a:rPr lang="en-US" dirty="0"/>
              <a:t>path vertex  </a:t>
            </a:r>
            <a:r>
              <a:rPr lang="cs-CZ" b="1" dirty="0" smtClean="0"/>
              <a:t>x</a:t>
            </a:r>
            <a:r>
              <a:rPr lang="en-US" dirty="0" smtClean="0"/>
              <a:t>, we </a:t>
            </a:r>
            <a:r>
              <a:rPr lang="en-US" dirty="0" smtClean="0"/>
              <a:t>are calculating </a:t>
            </a:r>
            <a:r>
              <a:rPr lang="en-US" b="1" dirty="0" smtClean="0"/>
              <a:t>direct </a:t>
            </a:r>
            <a:r>
              <a:rPr lang="en-US" b="1" dirty="0" smtClean="0"/>
              <a:t>illumination</a:t>
            </a:r>
            <a:endParaRPr lang="en-US" dirty="0" smtClean="0"/>
          </a:p>
          <a:p>
            <a:pPr lvl="1"/>
            <a:r>
              <a:rPr lang="en-US" dirty="0" smtClean="0"/>
              <a:t>i.e. </a:t>
            </a:r>
            <a:r>
              <a:rPr lang="en-US" dirty="0"/>
              <a:t>radiance </a:t>
            </a:r>
            <a:r>
              <a:rPr lang="en-US" dirty="0" smtClean="0"/>
              <a:t>reflected from a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a surface exclusively due to the light coming directly from the </a:t>
            </a:r>
            <a:r>
              <a:rPr lang="en-US" dirty="0" smtClean="0"/>
              <a:t>sources</a:t>
            </a:r>
            <a:endParaRPr lang="cs-CZ" dirty="0"/>
          </a:p>
          <a:p>
            <a:endParaRPr lang="en-US" b="1" dirty="0" smtClean="0"/>
          </a:p>
          <a:p>
            <a:r>
              <a:rPr lang="en-US" dirty="0" smtClean="0"/>
              <a:t>Two sampling strategies</a:t>
            </a:r>
            <a:endParaRPr lang="cs-CZ" dirty="0" smtClean="0"/>
          </a:p>
          <a:p>
            <a:pPr marL="784225" lvl="1" indent="-457200">
              <a:buFont typeface="+mj-lt"/>
              <a:buAutoNum type="arabicPeriod"/>
            </a:pPr>
            <a:r>
              <a:rPr lang="cs-CZ" b="1" dirty="0" smtClean="0"/>
              <a:t>BRDF</a:t>
            </a:r>
            <a:r>
              <a:rPr lang="en-US" b="1" dirty="0" smtClean="0"/>
              <a:t>-proportional sampling</a:t>
            </a:r>
            <a:endParaRPr lang="cs-CZ" b="1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US" b="1" dirty="0" smtClean="0"/>
              <a:t>Light source area sampling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3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</a:t>
            </a:r>
            <a:r>
              <a:rPr lang="cs-CZ" dirty="0"/>
              <a:t>: </a:t>
            </a:r>
            <a:r>
              <a:rPr lang="en-US" dirty="0"/>
              <a:t>Two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95201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7715743" y="353911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Images</a:t>
            </a:r>
            <a:r>
              <a:rPr lang="cs-CZ" dirty="0" smtClean="0">
                <a:latin typeface="+mj-lt"/>
              </a:rPr>
              <a:t>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661248"/>
            <a:ext cx="394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BRDF proportional sampling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661248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Light source area sampling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5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Direct illumination calculation using 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200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661248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Sampling technique </a:t>
            </a:r>
            <a:r>
              <a:rPr lang="cs-CZ" b="1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pdf</a:t>
            </a:r>
            <a:r>
              <a:rPr lang="cs-CZ" b="1" dirty="0" smtClean="0">
                <a:latin typeface="+mj-lt"/>
              </a:rPr>
              <a:t>) p</a:t>
            </a:r>
            <a:r>
              <a:rPr lang="cs-CZ" b="1" baseline="-25000" dirty="0" smtClean="0">
                <a:latin typeface="+mj-lt"/>
              </a:rPr>
              <a:t>1</a:t>
            </a:r>
            <a:r>
              <a:rPr lang="cs-CZ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BRDF</a:t>
            </a:r>
            <a:r>
              <a:rPr lang="en-US" b="1" dirty="0" smtClean="0">
                <a:latin typeface="+mj-lt"/>
              </a:rPr>
              <a:t> sampling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61248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Sampling technique</a:t>
            </a:r>
            <a:r>
              <a:rPr lang="cs-CZ" b="1" dirty="0" smtClean="0">
                <a:latin typeface="+mj-lt"/>
              </a:rPr>
              <a:t> (</a:t>
            </a:r>
            <a:r>
              <a:rPr lang="cs-CZ" b="1" dirty="0" err="1" smtClean="0">
                <a:latin typeface="+mj-lt"/>
              </a:rPr>
              <a:t>pdf</a:t>
            </a:r>
            <a:r>
              <a:rPr lang="cs-CZ" b="1" dirty="0" smtClean="0">
                <a:latin typeface="+mj-lt"/>
              </a:rPr>
              <a:t>) p</a:t>
            </a:r>
            <a:r>
              <a:rPr lang="cs-CZ" b="1" baseline="-25000" dirty="0" smtClean="0">
                <a:latin typeface="+mj-lt"/>
              </a:rPr>
              <a:t>2</a:t>
            </a:r>
            <a:r>
              <a:rPr lang="cs-CZ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Light source area sampling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2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1574"/>
            <a:ext cx="36480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60121" y="5313982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Arithmetic average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en-US" dirty="0" smtClean="0">
                <a:latin typeface="+mj-lt"/>
              </a:rPr>
              <a:t>Preserves</a:t>
            </a:r>
            <a:r>
              <a:rPr lang="en-US" b="1" dirty="0" smtClean="0">
                <a:latin typeface="+mj-lt"/>
              </a:rPr>
              <a:t> bad </a:t>
            </a:r>
            <a:r>
              <a:rPr lang="en-US" dirty="0" smtClean="0">
                <a:latin typeface="+mj-lt"/>
              </a:rPr>
              <a:t>properties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of both techniques</a:t>
            </a:r>
            <a:endParaRPr lang="en-US" dirty="0">
              <a:latin typeface="+mj-lt"/>
            </a:endParaRPr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61605"/>
            <a:ext cx="36290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01595" y="5334013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Balance heuristic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en-US" dirty="0" smtClean="0">
                <a:latin typeface="+mj-lt"/>
              </a:rPr>
              <a:t>Bingo!!!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2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weight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136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476162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66975" y="2522538"/>
          <a:ext cx="35893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6" name="Rovnice" r:id="rId3" imgW="1562100" imgH="469900" progId="Equation.3">
                  <p:embed/>
                </p:oleObj>
              </mc:Choice>
              <mc:Fallback>
                <p:oleObj name="Rovnice" r:id="rId3" imgW="1562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522538"/>
                        <a:ext cx="35893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123728" y="2060848"/>
            <a:ext cx="72008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086" y="1414517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Sample weight for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BRDF </a:t>
            </a:r>
            <a:r>
              <a:rPr lang="en-US" dirty="0" smtClean="0">
                <a:latin typeface="+mj-lt"/>
              </a:rPr>
              <a:t>sampling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2" idx="0"/>
          </p:cNvCxnSpPr>
          <p:nvPr/>
        </p:nvCxnSpPr>
        <p:spPr>
          <a:xfrm flipV="1">
            <a:off x="1523247" y="3573016"/>
            <a:ext cx="2328673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472" y="4221088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PDF for </a:t>
            </a:r>
            <a:r>
              <a:rPr lang="cs-CZ" dirty="0" smtClean="0">
                <a:latin typeface="+mj-lt"/>
              </a:rPr>
              <a:t>BRDF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sampling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9764" y="4222829"/>
            <a:ext cx="601799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PDF with which the direction </a:t>
            </a:r>
            <a:r>
              <a:rPr lang="cs-CZ" b="1" dirty="0" err="1" smtClean="0">
                <a:latin typeface="Symbol" pitchFamily="18" charset="2"/>
              </a:rPr>
              <a:t>w</a:t>
            </a:r>
            <a:r>
              <a:rPr lang="cs-CZ" b="1" baseline="-25000" dirty="0" err="1" smtClean="0">
                <a:latin typeface="+mj-lt"/>
              </a:rPr>
              <a:t>j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would have been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generated</a:t>
            </a:r>
            <a:r>
              <a:rPr lang="cs-CZ" b="1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if we used light source area sampling</a:t>
            </a:r>
            <a:endParaRPr lang="en-US" b="1" dirty="0">
              <a:latin typeface="+mj-l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5391835" y="3645025"/>
            <a:ext cx="726926" cy="577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paths from the camera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686800" cy="4967833"/>
          </a:xfrm>
        </p:spPr>
        <p:txBody>
          <a:bodyPr/>
          <a:lstStyle/>
          <a:p>
            <a:pPr lvl="1">
              <a:buNone/>
            </a:pPr>
            <a:r>
              <a:rPr lang="cs-CZ" sz="2000" dirty="0" err="1" smtClean="0">
                <a:latin typeface="Courier New" pitchFamily="49" charset="0"/>
              </a:rPr>
              <a:t>renderImage</a:t>
            </a:r>
            <a:r>
              <a:rPr lang="en-US" sz="2000" dirty="0" smtClean="0">
                <a:latin typeface="Courier New" pitchFamily="49" charset="0"/>
              </a:rPr>
              <a:t>() </a:t>
            </a:r>
            <a:endParaRPr lang="cs-CZ" sz="2000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</a:rPr>
              <a:t>{</a:t>
            </a:r>
            <a:endParaRPr lang="cs-CZ" sz="2000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 smtClean="0">
                <a:latin typeface="Courier New" pitchFamily="49" charset="0"/>
              </a:rPr>
              <a:t>  </a:t>
            </a:r>
            <a:r>
              <a:rPr lang="cs-CZ" sz="2000" dirty="0" err="1" smtClean="0">
                <a:latin typeface="Courier New" pitchFamily="49" charset="0"/>
              </a:rPr>
              <a:t>for</a:t>
            </a:r>
            <a:r>
              <a:rPr lang="cs-CZ" sz="2000" dirty="0" smtClean="0">
                <a:latin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</a:rPr>
              <a:t>all</a:t>
            </a:r>
            <a:r>
              <a:rPr lang="cs-CZ" sz="2000" dirty="0" smtClean="0">
                <a:latin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</a:rPr>
              <a:t>pixels</a:t>
            </a:r>
            <a:endParaRPr lang="cs-CZ" sz="2000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 smtClean="0">
                <a:latin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</a:rPr>
              <a:t>{</a:t>
            </a: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Color </a:t>
            </a:r>
            <a:r>
              <a:rPr lang="en-US" sz="1800" dirty="0" err="1" smtClean="0">
                <a:latin typeface="Courier New" pitchFamily="49" charset="0"/>
              </a:rPr>
              <a:t>pixelColor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= (0,0,0);</a:t>
            </a: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cs-CZ" sz="1800" dirty="0" err="1" smtClean="0">
                <a:latin typeface="Courier New" pitchFamily="49" charset="0"/>
              </a:rPr>
              <a:t>for</a:t>
            </a:r>
            <a:r>
              <a:rPr lang="cs-CZ" sz="1800" dirty="0" smtClean="0">
                <a:latin typeface="Courier New" pitchFamily="49" charset="0"/>
              </a:rPr>
              <a:t> k = 1 to N</a:t>
            </a:r>
            <a:r>
              <a:rPr lang="en-US" sz="1800" dirty="0" smtClean="0">
                <a:latin typeface="Courier New" pitchFamily="49" charset="0"/>
              </a:rPr>
              <a:t> </a:t>
            </a:r>
            <a:endParaRPr lang="cs-CZ" sz="1800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{</a:t>
            </a:r>
            <a:endParaRPr lang="cs-CZ" sz="1800" dirty="0" smtClean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cs-CZ" sz="1800" dirty="0" err="1" smtClean="0">
                <a:latin typeface="Symbol" panose="05050102010706020507" pitchFamily="18" charset="2"/>
              </a:rPr>
              <a:t>w</a:t>
            </a:r>
            <a:r>
              <a:rPr lang="cs-CZ" sz="1800" baseline="-25000" dirty="0" err="1" smtClean="0">
                <a:latin typeface="Courier New" pitchFamily="49" charset="0"/>
              </a:rPr>
              <a:t>k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cs-CZ" sz="1800" dirty="0" smtClean="0">
                <a:latin typeface="Courier New" pitchFamily="49" charset="0"/>
              </a:rPr>
              <a:t>:= </a:t>
            </a:r>
            <a:r>
              <a:rPr lang="en-US" sz="1800" dirty="0" smtClean="0">
                <a:latin typeface="Courier New" pitchFamily="49" charset="0"/>
              </a:rPr>
              <a:t>random direction through the </a:t>
            </a:r>
            <a:r>
              <a:rPr lang="en-US" sz="1800" dirty="0" smtClean="0">
                <a:latin typeface="Courier New" pitchFamily="49" charset="0"/>
              </a:rPr>
              <a:t>pixel</a:t>
            </a:r>
            <a:endParaRPr lang="cs-CZ" sz="1800" dirty="0" smtClean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pixelColor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+=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</a:rPr>
              <a:t>getL</a:t>
            </a:r>
            <a:r>
              <a:rPr lang="cs-CZ" sz="18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sz="1800" b="1" dirty="0" err="1" smtClean="0">
                <a:solidFill>
                  <a:srgbClr val="FF0000"/>
                </a:solidFill>
                <a:latin typeface="Courier New" pitchFamily="49" charset="0"/>
              </a:rPr>
              <a:t>camPos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cs-CZ" sz="18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en-US" sz="1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pixelColor</a:t>
            </a:r>
            <a:r>
              <a:rPr lang="en-US" sz="1800" dirty="0" smtClean="0">
                <a:latin typeface="Courier New" pitchFamily="49" charset="0"/>
              </a:rPr>
              <a:t> /= N;</a:t>
            </a:r>
            <a:endParaRPr lang="en-US" sz="1800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writePixel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pixelColor</a:t>
            </a:r>
            <a:r>
              <a:rPr lang="en-US" sz="1800" dirty="0" smtClean="0">
                <a:latin typeface="Courier New" pitchFamily="49" charset="0"/>
              </a:rPr>
              <a:t>);</a:t>
            </a:r>
            <a:endParaRPr lang="en-US" sz="1800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9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BRDF</a:t>
            </a:r>
            <a:r>
              <a:rPr lang="en-US" b="1" dirty="0" smtClean="0"/>
              <a:t> sampling</a:t>
            </a:r>
            <a:r>
              <a:rPr lang="cs-CZ" b="1" dirty="0" smtClean="0"/>
              <a:t>: p</a:t>
            </a:r>
            <a:r>
              <a:rPr lang="cs-CZ" b="1" baseline="-25000" dirty="0" smtClean="0"/>
              <a:t>1</a:t>
            </a:r>
            <a:r>
              <a:rPr lang="cs-CZ" b="1" dirty="0" smtClean="0"/>
              <a:t>(</a:t>
            </a:r>
            <a:r>
              <a:rPr lang="cs-CZ" b="1" dirty="0" smtClean="0">
                <a:latin typeface="Symbol" pitchFamily="18" charset="2"/>
              </a:rPr>
              <a:t>w</a:t>
            </a:r>
            <a:r>
              <a:rPr lang="cs-CZ" b="1" dirty="0" smtClean="0"/>
              <a:t>)</a:t>
            </a:r>
          </a:p>
          <a:p>
            <a:pPr lvl="1"/>
            <a:r>
              <a:rPr lang="en-US" dirty="0" smtClean="0"/>
              <a:t>Depends on the BRDF</a:t>
            </a:r>
            <a:r>
              <a:rPr lang="cs-CZ" dirty="0" smtClean="0"/>
              <a:t>, </a:t>
            </a:r>
            <a:r>
              <a:rPr lang="en-US" dirty="0" smtClean="0"/>
              <a:t>e.g. for a </a:t>
            </a:r>
            <a:r>
              <a:rPr lang="en-US" dirty="0" err="1" smtClean="0"/>
              <a:t>Lambertian</a:t>
            </a:r>
            <a:r>
              <a:rPr lang="en-US" dirty="0" smtClean="0"/>
              <a:t> </a:t>
            </a:r>
            <a:r>
              <a:rPr lang="cs-CZ" dirty="0" smtClean="0"/>
              <a:t>BRDF</a:t>
            </a:r>
            <a:r>
              <a:rPr lang="en-US" dirty="0"/>
              <a:t>: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r>
              <a:rPr lang="en-US" b="1" dirty="0" smtClean="0"/>
              <a:t>Light source area sampling</a:t>
            </a:r>
            <a:r>
              <a:rPr lang="cs-CZ" b="1" dirty="0" smtClean="0"/>
              <a:t>: p</a:t>
            </a:r>
            <a:r>
              <a:rPr lang="cs-CZ" b="1" baseline="-25000" dirty="0" smtClean="0"/>
              <a:t>2</a:t>
            </a:r>
            <a:r>
              <a:rPr lang="cs-CZ" b="1" dirty="0" smtClean="0"/>
              <a:t>(</a:t>
            </a:r>
            <a:r>
              <a:rPr lang="cs-CZ" b="1" dirty="0" smtClean="0">
                <a:latin typeface="Symbol" pitchFamily="18" charset="2"/>
              </a:rPr>
              <a:t>w</a:t>
            </a:r>
            <a:r>
              <a:rPr lang="cs-CZ" b="1" dirty="0" smtClean="0"/>
              <a:t>)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477187" name="Object 6"/>
          <p:cNvGraphicFramePr>
            <a:graphicFrameLocks noChangeAspect="1"/>
          </p:cNvGraphicFramePr>
          <p:nvPr/>
        </p:nvGraphicFramePr>
        <p:xfrm>
          <a:off x="3516313" y="2641600"/>
          <a:ext cx="20478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5" name="Rovnice" r:id="rId3" imgW="939392" imgH="393529" progId="Equation.3">
                  <p:embed/>
                </p:oleObj>
              </mc:Choice>
              <mc:Fallback>
                <p:oleObj name="Rovnice" r:id="rId3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641600"/>
                        <a:ext cx="2047875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58387"/>
              </p:ext>
            </p:extLst>
          </p:nvPr>
        </p:nvGraphicFramePr>
        <p:xfrm>
          <a:off x="899592" y="4437112"/>
          <a:ext cx="29908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6" name="Rovnice" r:id="rId5" imgW="1371600" imgH="469800" progId="Equation.3">
                  <p:embed/>
                </p:oleObj>
              </mc:Choice>
              <mc:Fallback>
                <p:oleObj name="Rovnice" r:id="rId5" imgW="1371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2990850" cy="1023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727088" y="5445224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1"/>
          </p:cNvCxnSpPr>
          <p:nvPr/>
        </p:nvCxnSpPr>
        <p:spPr>
          <a:xfrm flipH="1" flipV="1">
            <a:off x="3203850" y="5528267"/>
            <a:ext cx="792086" cy="390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36" y="5530006"/>
            <a:ext cx="4968552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Conversion of the uniform pdf </a:t>
            </a:r>
            <a:r>
              <a:rPr lang="cs-CZ" b="1" dirty="0" smtClean="0">
                <a:latin typeface="+mj-lt"/>
              </a:rPr>
              <a:t>1/</a:t>
            </a:r>
            <a:r>
              <a:rPr lang="en-US" b="1" dirty="0" smtClean="0">
                <a:latin typeface="+mj-lt"/>
              </a:rPr>
              <a:t>|A| from the area measure </a:t>
            </a:r>
            <a:r>
              <a:rPr lang="cs-CZ" b="1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dA</a:t>
            </a:r>
            <a:r>
              <a:rPr lang="cs-CZ" b="1" dirty="0" smtClean="0">
                <a:latin typeface="+mj-lt"/>
              </a:rPr>
              <a:t>) </a:t>
            </a:r>
            <a:r>
              <a:rPr lang="en-US" b="1" dirty="0" smtClean="0">
                <a:latin typeface="+mj-lt"/>
              </a:rPr>
              <a:t>to the solid angle measure</a:t>
            </a:r>
            <a:r>
              <a:rPr lang="cs-CZ" b="1" dirty="0" smtClean="0">
                <a:latin typeface="+mj-lt"/>
              </a:rPr>
              <a:t> (</a:t>
            </a:r>
            <a:r>
              <a:rPr lang="cs-CZ" b="1" dirty="0" err="1" smtClean="0">
                <a:latin typeface="+mj-lt"/>
              </a:rPr>
              <a:t>d</a:t>
            </a:r>
            <a:r>
              <a:rPr lang="cs-CZ" b="1" dirty="0" err="1" smtClean="0">
                <a:latin typeface="Symbol" pitchFamily="18" charset="2"/>
              </a:rPr>
              <a:t>w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69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conversion factor coming from?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Pdfs (unlike ordinary function) change under a change of coordinates. In general, it must always hold: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so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44668"/>
              </p:ext>
            </p:extLst>
          </p:nvPr>
        </p:nvGraphicFramePr>
        <p:xfrm>
          <a:off x="3170238" y="2865438"/>
          <a:ext cx="2546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9" name="Rovnice" r:id="rId3" imgW="1168200" imgH="203040" progId="Equation.3">
                  <p:embed/>
                </p:oleObj>
              </mc:Choice>
              <mc:Fallback>
                <p:oleObj name="Rovnice" r:id="rId3" imgW="11682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2865438"/>
                        <a:ext cx="2546350" cy="4429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107654"/>
              </p:ext>
            </p:extLst>
          </p:nvPr>
        </p:nvGraphicFramePr>
        <p:xfrm>
          <a:off x="3347864" y="4005064"/>
          <a:ext cx="2270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0" name="Rovnice" r:id="rId5" imgW="1041120" imgH="393480" progId="Equation.3">
                  <p:embed/>
                </p:oleObj>
              </mc:Choice>
              <mc:Fallback>
                <p:oleObj name="Rovnice" r:id="rId5" imgW="1041120" imgH="39348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05064"/>
                        <a:ext cx="2270125" cy="8572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5076056" y="4869160"/>
            <a:ext cx="50405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36096" y="530120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conversion factor</a:t>
            </a:r>
            <a:endParaRPr lang="en-US" dirty="0">
              <a:latin typeface="+mj-lt"/>
            </a:endParaRPr>
          </a:p>
        </p:txBody>
      </p:sp>
      <p:cxnSp>
        <p:nvCxnSpPr>
          <p:cNvPr id="13" name="Přímá spojnice se šipkou 12"/>
          <p:cNvCxnSpPr>
            <a:stCxn id="9" idx="0"/>
          </p:cNvCxnSpPr>
          <p:nvPr/>
        </p:nvCxnSpPr>
        <p:spPr>
          <a:xfrm flipH="1" flipV="1">
            <a:off x="5328084" y="4941168"/>
            <a:ext cx="108440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of MIS in a path tracer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path vertex</a:t>
            </a:r>
            <a:r>
              <a:rPr lang="cs-CZ" dirty="0" smtClean="0"/>
              <a:t>:</a:t>
            </a:r>
            <a:endParaRPr lang="cs-CZ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 an explicit shadow ray for the techniques </a:t>
            </a:r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r>
              <a:rPr lang="cs-CZ" dirty="0" smtClean="0"/>
              <a:t> (</a:t>
            </a:r>
            <a:r>
              <a:rPr lang="en-US" dirty="0" smtClean="0"/>
              <a:t>light source area sampling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Secondary ray for technique </a:t>
            </a:r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r>
              <a:rPr lang="cs-CZ" dirty="0" smtClean="0"/>
              <a:t> (</a:t>
            </a:r>
            <a:r>
              <a:rPr lang="en-US" dirty="0" smtClean="0"/>
              <a:t>BRDF sampling</a:t>
            </a:r>
            <a:r>
              <a:rPr lang="cs-CZ" dirty="0" smtClean="0"/>
              <a:t>)</a:t>
            </a:r>
            <a:endParaRPr lang="cs-CZ" dirty="0" smtClean="0"/>
          </a:p>
          <a:p>
            <a:pPr lvl="2"/>
            <a:r>
              <a:rPr lang="en-US" dirty="0" smtClean="0"/>
              <a:t>One ray can be shared for the calculation of both</a:t>
            </a:r>
            <a:r>
              <a:rPr lang="en-US" b="1" dirty="0" smtClean="0"/>
              <a:t> direct </a:t>
            </a:r>
            <a:r>
              <a:rPr lang="en-US" dirty="0" smtClean="0"/>
              <a:t>and </a:t>
            </a:r>
            <a:r>
              <a:rPr lang="en-US" b="1" dirty="0" smtClean="0"/>
              <a:t>indirect </a:t>
            </a:r>
            <a:r>
              <a:rPr lang="en-US" dirty="0" smtClean="0"/>
              <a:t>illumination</a:t>
            </a:r>
            <a:endParaRPr lang="cs-CZ" dirty="0" smtClean="0"/>
          </a:p>
          <a:p>
            <a:pPr lvl="2"/>
            <a:r>
              <a:rPr lang="en-US" dirty="0" smtClean="0"/>
              <a:t>But the MIS weight is – of curse – applied only on the direct term </a:t>
            </a:r>
            <a:r>
              <a:rPr lang="cs-CZ" dirty="0" smtClean="0"/>
              <a:t>(</a:t>
            </a:r>
            <a:r>
              <a:rPr lang="en-US" dirty="0" smtClean="0"/>
              <a:t>indirect illumination is added unweighted because there is no second technique to calculate it</a:t>
            </a:r>
            <a:r>
              <a:rPr lang="cs-CZ" dirty="0" smtClean="0"/>
              <a:t>)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91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multiple light sources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</a:t>
            </a:r>
            <a:r>
              <a:rPr lang="cs-CZ" dirty="0" smtClean="0"/>
              <a:t>1</a:t>
            </a:r>
            <a:r>
              <a:rPr lang="cs-CZ" dirty="0" smtClean="0"/>
              <a:t>:</a:t>
            </a:r>
          </a:p>
          <a:p>
            <a:pPr lvl="1"/>
            <a:r>
              <a:rPr lang="en-US" dirty="0" smtClean="0"/>
              <a:t>Loop over all sources and send a shadow ray to each one</a:t>
            </a:r>
            <a:endParaRPr lang="cs-CZ" dirty="0" smtClean="0"/>
          </a:p>
          <a:p>
            <a:r>
              <a:rPr lang="en-US" dirty="0" smtClean="0"/>
              <a:t>Option 2:</a:t>
            </a:r>
            <a:endParaRPr lang="cs-CZ" dirty="0" smtClean="0"/>
          </a:p>
          <a:p>
            <a:pPr lvl="1"/>
            <a:r>
              <a:rPr lang="en-US" dirty="0" smtClean="0"/>
              <a:t>Choose one source at random</a:t>
            </a:r>
            <a:r>
              <a:rPr lang="cs-CZ" dirty="0" smtClean="0"/>
              <a:t> (</a:t>
            </a:r>
            <a:r>
              <a:rPr lang="en-US" dirty="0" smtClean="0"/>
              <a:t>with </a:t>
            </a:r>
            <a:r>
              <a:rPr lang="en-US" dirty="0" err="1" smtClean="0"/>
              <a:t>prob</a:t>
            </a:r>
            <a:r>
              <a:rPr lang="en-US" dirty="0" smtClean="0"/>
              <a:t> proportional to power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Sample illumination only on the chosen light, divide the result by the </a:t>
            </a:r>
            <a:r>
              <a:rPr lang="en-US" dirty="0" err="1" smtClean="0"/>
              <a:t>prob</a:t>
            </a:r>
            <a:r>
              <a:rPr lang="en-US" dirty="0" smtClean="0"/>
              <a:t> of picking that light</a:t>
            </a:r>
          </a:p>
          <a:p>
            <a:pPr lvl="1"/>
            <a:r>
              <a:rPr lang="en-US" dirty="0" smtClean="0"/>
              <a:t>(Scales </a:t>
            </a:r>
            <a:r>
              <a:rPr lang="en-US" dirty="0"/>
              <a:t>better with many </a:t>
            </a:r>
            <a:r>
              <a:rPr lang="en-US" dirty="0" smtClean="0"/>
              <a:t>sources but has higher variance per path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en-US" dirty="0" smtClean="0"/>
              <a:t>Beware</a:t>
            </a:r>
            <a:r>
              <a:rPr lang="cs-CZ" dirty="0" smtClean="0"/>
              <a:t>: </a:t>
            </a:r>
            <a:r>
              <a:rPr lang="en-US" dirty="0" smtClean="0"/>
              <a:t>The probability of choosing a light influences the sampling </a:t>
            </a:r>
            <a:r>
              <a:rPr lang="en-US" dirty="0" err="1" smtClean="0"/>
              <a:t>pds</a:t>
            </a:r>
            <a:r>
              <a:rPr lang="en-US" dirty="0" smtClean="0"/>
              <a:t> and therefore also the MIS weights.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8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</a:t>
            </a:r>
            <a:r>
              <a:rPr lang="en-US" dirty="0" smtClean="0"/>
              <a:t>zero  (recursive form)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getLi</a:t>
            </a:r>
            <a:r>
              <a:rPr lang="en-US" sz="2000" b="1" dirty="0" smtClean="0"/>
              <a:t> 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dirty="0" err="1" smtClean="0"/>
              <a:t>traceRay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l-GR" sz="2000" dirty="0" smtClean="0"/>
              <a:t>ω)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return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Le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 + </a:t>
            </a:r>
            <a:r>
              <a:rPr lang="cs-CZ" sz="2000" dirty="0" smtClean="0"/>
              <a:t>			// </a:t>
            </a:r>
            <a:r>
              <a:rPr lang="en-US" sz="2000" dirty="0" smtClean="0"/>
              <a:t>emitted</a:t>
            </a:r>
            <a:r>
              <a:rPr lang="cs-CZ" sz="2000" dirty="0" smtClean="0"/>
              <a:t> </a:t>
            </a:r>
            <a:r>
              <a:rPr lang="cs-CZ" sz="2000" dirty="0" smtClean="0"/>
              <a:t>radiance</a:t>
            </a:r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Lr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</a:t>
            </a:r>
            <a:r>
              <a:rPr lang="cs-CZ" sz="2000" dirty="0" smtClean="0"/>
              <a:t>			// </a:t>
            </a:r>
            <a:r>
              <a:rPr lang="en-US" sz="2000" dirty="0" smtClean="0"/>
              <a:t>reflected</a:t>
            </a:r>
            <a:r>
              <a:rPr lang="cs-CZ" sz="2000" dirty="0" smtClean="0"/>
              <a:t> </a:t>
            </a:r>
            <a:r>
              <a:rPr lang="cs-CZ" sz="2000" dirty="0" smtClean="0"/>
              <a:t>radiance</a:t>
            </a:r>
            <a:endParaRPr lang="el-GR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Lr</a:t>
            </a:r>
            <a:r>
              <a:rPr lang="en-US" sz="2000" b="1" dirty="0" smtClean="0"/>
              <a:t>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l-GR" sz="2000" dirty="0" smtClean="0"/>
              <a:t>ω′ = </a:t>
            </a:r>
            <a:r>
              <a:rPr lang="cs-CZ" sz="2000" dirty="0" err="1" smtClean="0"/>
              <a:t>genU</a:t>
            </a:r>
            <a:r>
              <a:rPr lang="en-US" sz="2000" dirty="0" err="1" smtClean="0"/>
              <a:t>niformHemisphereRandom</a:t>
            </a:r>
            <a:r>
              <a:rPr lang="cs-CZ" sz="2000" dirty="0" err="1" smtClean="0"/>
              <a:t>Dir</a:t>
            </a:r>
            <a:r>
              <a:rPr lang="en-US" sz="2000" dirty="0" smtClean="0"/>
              <a:t>(</a:t>
            </a:r>
            <a:r>
              <a:rPr lang="cs-CZ" sz="2000" dirty="0" smtClean="0"/>
              <a:t> </a:t>
            </a:r>
            <a:r>
              <a:rPr lang="en-US" sz="2000" b="1" dirty="0" smtClean="0"/>
              <a:t>n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r>
              <a:rPr lang="cs-CZ" sz="2000" dirty="0" smtClean="0"/>
              <a:t> 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return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* </a:t>
            </a:r>
            <a:r>
              <a:rPr lang="en-US" sz="2000" dirty="0" err="1" smtClean="0"/>
              <a:t>brdf</a:t>
            </a:r>
            <a:r>
              <a:rPr lang="en-US" sz="2000" dirty="0" smtClean="0"/>
              <a:t>(x, </a:t>
            </a:r>
            <a:r>
              <a:rPr lang="el-GR" sz="2000" dirty="0" smtClean="0"/>
              <a:t>ω, ω′) </a:t>
            </a:r>
            <a:r>
              <a:rPr lang="en-US" sz="2000" dirty="0" smtClean="0"/>
              <a:t> </a:t>
            </a:r>
            <a:r>
              <a:rPr lang="el-GR" sz="2000" dirty="0" smtClean="0"/>
              <a:t>*</a:t>
            </a:r>
            <a:r>
              <a:rPr lang="en-US" sz="2000" dirty="0" smtClean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 smtClean="0"/>
              <a:t>), </a:t>
            </a:r>
            <a:r>
              <a:rPr lang="el-GR" sz="2000" dirty="0"/>
              <a:t>ω′</a:t>
            </a:r>
            <a:r>
              <a:rPr lang="en-US" sz="2000" dirty="0" smtClean="0"/>
              <a:t>) *</a:t>
            </a:r>
            <a:r>
              <a:rPr lang="el-GR" sz="2000" dirty="0" smtClean="0"/>
              <a:t> </a:t>
            </a:r>
            <a:r>
              <a:rPr lang="en-US" sz="2000" dirty="0" err="1" smtClean="0"/>
              <a:t>getLi</a:t>
            </a:r>
            <a:r>
              <a:rPr lang="en-US" sz="2000" dirty="0" smtClean="0"/>
              <a:t>(x, </a:t>
            </a:r>
            <a:r>
              <a:rPr lang="el-GR" sz="2000" dirty="0" smtClean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0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 – </a:t>
            </a:r>
            <a:r>
              <a:rPr lang="en-US" dirty="0" smtClean="0"/>
              <a:t>Loop version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survive (reflect)</a:t>
            </a:r>
            <a:endParaRPr lang="en-US" sz="1400" b="1" dirty="0" smtClean="0">
              <a:solidFill>
                <a:srgbClr val="6699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smtClean="0">
                <a:latin typeface="Courier New" pitchFamily="49" charset="0"/>
              </a:rPr>
              <a:t>pdf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50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paths </a:t>
            </a:r>
            <a:r>
              <a:rPr lang="cs-CZ" dirty="0"/>
              <a:t>– </a:t>
            </a:r>
            <a:r>
              <a:rPr lang="en-US" dirty="0"/>
              <a:t>Russian roulette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pdf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3648" y="3861048"/>
            <a:ext cx="309634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96336" y="4653136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0080" y="4149080"/>
            <a:ext cx="122413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8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paths </a:t>
            </a:r>
            <a:r>
              <a:rPr lang="cs-CZ" dirty="0" smtClean="0"/>
              <a:t>– </a:t>
            </a:r>
            <a:r>
              <a:rPr lang="en-US" dirty="0" smtClean="0"/>
              <a:t>Russian roulette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Continue the path with probability </a:t>
            </a:r>
            <a:r>
              <a:rPr lang="cs-CZ" i="1" dirty="0" smtClean="0"/>
              <a:t>q</a:t>
            </a:r>
          </a:p>
          <a:p>
            <a:endParaRPr lang="cs-CZ" dirty="0" smtClean="0"/>
          </a:p>
          <a:p>
            <a:r>
              <a:rPr lang="en-US" dirty="0" smtClean="0"/>
              <a:t>Multiply weight </a:t>
            </a:r>
            <a:r>
              <a:rPr lang="en-US" dirty="0" smtClean="0"/>
              <a:t>(throughput) of </a:t>
            </a:r>
            <a:r>
              <a:rPr lang="en-US" dirty="0" smtClean="0"/>
              <a:t>surviving </a:t>
            </a:r>
            <a:r>
              <a:rPr lang="en-US" dirty="0" smtClean="0"/>
              <a:t>paths by </a:t>
            </a:r>
            <a:r>
              <a:rPr lang="cs-CZ" dirty="0" smtClean="0"/>
              <a:t>1 / </a:t>
            </a:r>
            <a:r>
              <a:rPr lang="cs-CZ" i="1" dirty="0" smtClean="0"/>
              <a:t>q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RR is unbiased!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5252"/>
              </p:ext>
            </p:extLst>
          </p:nvPr>
        </p:nvGraphicFramePr>
        <p:xfrm>
          <a:off x="3114675" y="3644900"/>
          <a:ext cx="29162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38" name="Rovnice" r:id="rId3" imgW="1384200" imgH="457200" progId="Equation.3">
                  <p:embed/>
                </p:oleObj>
              </mc:Choice>
              <mc:Fallback>
                <p:oleObj name="Rovnice" r:id="rId3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644900"/>
                        <a:ext cx="2916238" cy="9604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07573"/>
              </p:ext>
            </p:extLst>
          </p:nvPr>
        </p:nvGraphicFramePr>
        <p:xfrm>
          <a:off x="2479675" y="5213821"/>
          <a:ext cx="4229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39" name="Rovnice" r:id="rId5" imgW="2006280" imgH="419040" progId="Equation.3">
                  <p:embed/>
                </p:oleObj>
              </mc:Choice>
              <mc:Fallback>
                <p:oleObj name="Rovnice" r:id="rId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213821"/>
                        <a:ext cx="4229100" cy="879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28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It makes </a:t>
            </a:r>
            <a:r>
              <a:rPr lang="en-US" dirty="0" smtClean="0"/>
              <a:t>sense </a:t>
            </a:r>
            <a:r>
              <a:rPr lang="en-US" dirty="0" smtClean="0"/>
              <a:t>to use the surface reflectivity </a:t>
            </a:r>
            <a:r>
              <a:rPr lang="cs-CZ" dirty="0" smtClean="0">
                <a:latin typeface="Symbol" pitchFamily="18" charset="2"/>
              </a:rPr>
              <a:t>r</a:t>
            </a:r>
            <a:r>
              <a:rPr lang="cs-CZ" dirty="0" smtClean="0"/>
              <a:t> </a:t>
            </a:r>
            <a:r>
              <a:rPr lang="en-US" dirty="0" smtClean="0"/>
              <a:t>as the survival probability</a:t>
            </a:r>
            <a:endParaRPr lang="cs-CZ" dirty="0" smtClean="0"/>
          </a:p>
          <a:p>
            <a:pPr lvl="1"/>
            <a:r>
              <a:rPr lang="en-US" dirty="0" smtClean="0"/>
              <a:t>If the surface reflects only </a:t>
            </a:r>
            <a:r>
              <a:rPr lang="cs-CZ" dirty="0" smtClean="0"/>
              <a:t>30</a:t>
            </a:r>
            <a:r>
              <a:rPr lang="en-US" dirty="0" smtClean="0"/>
              <a:t>% </a:t>
            </a:r>
            <a:r>
              <a:rPr lang="en-US" dirty="0" smtClean="0"/>
              <a:t>of energy</a:t>
            </a:r>
            <a:r>
              <a:rPr lang="cs-CZ" dirty="0" smtClean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we continue with the probability of </a:t>
            </a:r>
            <a:r>
              <a:rPr lang="cs-CZ" dirty="0" smtClean="0"/>
              <a:t>30</a:t>
            </a:r>
            <a:r>
              <a:rPr lang="en-US" dirty="0" smtClean="0"/>
              <a:t>%. That’s in line with what happens in reality.</a:t>
            </a:r>
            <a:endParaRPr lang="cs-CZ" dirty="0" smtClean="0"/>
          </a:p>
          <a:p>
            <a:r>
              <a:rPr lang="en-US" dirty="0" smtClean="0"/>
              <a:t>What if we cannot calculate </a:t>
            </a:r>
            <a:r>
              <a:rPr lang="cs-CZ" dirty="0" smtClean="0">
                <a:latin typeface="Symbol" pitchFamily="18" charset="2"/>
              </a:rPr>
              <a:t>r</a:t>
            </a:r>
            <a:r>
              <a:rPr lang="cs-CZ" dirty="0" smtClean="0"/>
              <a:t>?</a:t>
            </a:r>
            <a:r>
              <a:rPr lang="en-US" dirty="0" smtClean="0"/>
              <a:t> </a:t>
            </a:r>
            <a:r>
              <a:rPr lang="en-US" dirty="0" smtClean="0"/>
              <a:t>Then there’s </a:t>
            </a:r>
            <a:r>
              <a:rPr lang="en-US" dirty="0" smtClean="0"/>
              <a:t>a convenient </a:t>
            </a:r>
            <a:r>
              <a:rPr lang="en-US" dirty="0" smtClean="0"/>
              <a:t>alternative:</a:t>
            </a:r>
            <a:endParaRPr lang="cs-CZ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dirty="0" smtClean="0"/>
              <a:t>First sample a random direction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en-US" dirty="0" smtClean="0"/>
              <a:t> according </a:t>
            </a:r>
            <a:r>
              <a:rPr lang="en-US" dirty="0" smtClean="0"/>
              <a:t>to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</a:t>
            </a:r>
            <a:endParaRPr lang="cs-CZ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dirty="0" smtClean="0"/>
              <a:t>Use the sampled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dirty="0"/>
              <a:t> it </a:t>
            </a:r>
            <a:r>
              <a:rPr lang="en-US" dirty="0" smtClean="0"/>
              <a:t>to calculate the survival probability as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graphicFrame>
        <p:nvGraphicFramePr>
          <p:cNvPr id="4085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97142"/>
              </p:ext>
            </p:extLst>
          </p:nvPr>
        </p:nvGraphicFramePr>
        <p:xfrm>
          <a:off x="1763688" y="5229200"/>
          <a:ext cx="48402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92" name="Rovnice" r:id="rId3" imgW="2311200" imgH="482400" progId="Equation.3">
                  <p:embed/>
                </p:oleObj>
              </mc:Choice>
              <mc:Fallback>
                <p:oleObj name="Rovnice" r:id="rId3" imgW="2311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229200"/>
                        <a:ext cx="4840287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24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en-US" dirty="0" smtClean="0"/>
              <a:t>Direction sampling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pdf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1392" y="4365104"/>
            <a:ext cx="230425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71514" y="4653136"/>
            <a:ext cx="82096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11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smtClean="0"/>
              <a:t>We usually sample </a:t>
            </a:r>
            <a:r>
              <a:rPr lang="en-US" dirty="0"/>
              <a:t>the direction 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smtClean="0"/>
              <a:t>a pdf similar to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cos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baseline="-25000" dirty="0" err="1" smtClean="0"/>
              <a:t>i</a:t>
            </a:r>
            <a:endParaRPr lang="cs-CZ" baseline="-25000" dirty="0" smtClean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Ideally, we would want to sample </a:t>
            </a:r>
            <a:r>
              <a:rPr lang="en-US" dirty="0" smtClean="0"/>
              <a:t>proportionally to the integrand itself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cos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but this is difficult, because we do not know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i</a:t>
            </a:r>
            <a:r>
              <a:rPr lang="en-US" baseline="-25000" dirty="0"/>
              <a:t> </a:t>
            </a:r>
            <a:r>
              <a:rPr lang="en-US" dirty="0" smtClean="0"/>
              <a:t>upfront.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some precomputation, it is possible to use a rough estimate of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sampling [Jensen 95, </a:t>
            </a:r>
            <a:r>
              <a:rPr lang="en-US" dirty="0" err="1" smtClean="0"/>
              <a:t>Vorba</a:t>
            </a:r>
            <a:r>
              <a:rPr lang="en-US" dirty="0" smtClean="0"/>
              <a:t> et al. 2014], cf. “guiding”.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Direction sampling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35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</TotalTime>
  <Words>798</Words>
  <Application>Microsoft Office PowerPoint</Application>
  <PresentationFormat>Předvádění na obrazovce (4:3)</PresentationFormat>
  <Paragraphs>217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Hrany</vt:lpstr>
      <vt:lpstr>Rovnice</vt:lpstr>
      <vt:lpstr>Editor rovnic 3.0</vt:lpstr>
      <vt:lpstr>Computer graphics III –       Path tracing</vt:lpstr>
      <vt:lpstr>Tracing paths from the camera</vt:lpstr>
      <vt:lpstr>Path tracing, v. zero  (recursive form)</vt:lpstr>
      <vt:lpstr>Path Tracing – Loop version</vt:lpstr>
      <vt:lpstr>Terminating paths – Russian roulette</vt:lpstr>
      <vt:lpstr>Terminating paths – Russian roulette</vt:lpstr>
      <vt:lpstr>Survival probability</vt:lpstr>
      <vt:lpstr>Direction sampling</vt:lpstr>
      <vt:lpstr>Direction sampling</vt:lpstr>
      <vt:lpstr>No incoming radiance information [Vorba et al. 2014]</vt:lpstr>
      <vt:lpstr>“Guiding” by incoming radiance [Vorba et al. 2014]</vt:lpstr>
      <vt:lpstr>BRDF importance sampling</vt:lpstr>
      <vt:lpstr>BRDF IS in a path tracer</vt:lpstr>
      <vt:lpstr>Direct illumination calculation in a path tracer</vt:lpstr>
      <vt:lpstr>Direct illumination: Two strategies</vt:lpstr>
      <vt:lpstr>Direct illumination: Two strategies</vt:lpstr>
      <vt:lpstr>Direct illumination calculation using MIS</vt:lpstr>
      <vt:lpstr>Combination</vt:lpstr>
      <vt:lpstr>MIS weight calculation</vt:lpstr>
      <vt:lpstr>PDFs</vt:lpstr>
      <vt:lpstr>Where is the conversion factor coming from?</vt:lpstr>
      <vt:lpstr>The use of MIS in a path tracer</vt:lpstr>
      <vt:lpstr>Dealing with multiple light sources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tracing - Computer graphics III (NPGR010)</dc:title>
  <dc:creator>Jaroslav Křivánek</dc:creator>
  <cp:lastModifiedBy>jarda</cp:lastModifiedBy>
  <cp:revision>3187</cp:revision>
  <dcterms:created xsi:type="dcterms:W3CDTF">2006-11-17T09:10:54Z</dcterms:created>
  <dcterms:modified xsi:type="dcterms:W3CDTF">2015-11-25T08:32:17Z</dcterms:modified>
</cp:coreProperties>
</file>